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3" r:id="rId5"/>
    <p:sldId id="275" r:id="rId6"/>
    <p:sldId id="271" r:id="rId7"/>
    <p:sldId id="259" r:id="rId8"/>
    <p:sldId id="264" r:id="rId9"/>
    <p:sldId id="272" r:id="rId10"/>
    <p:sldId id="260" r:id="rId11"/>
    <p:sldId id="276" r:id="rId12"/>
    <p:sldId id="273" r:id="rId13"/>
    <p:sldId id="265" r:id="rId14"/>
    <p:sldId id="274" r:id="rId15"/>
    <p:sldId id="261" r:id="rId16"/>
    <p:sldId id="266" r:id="rId17"/>
    <p:sldId id="267" r:id="rId18"/>
    <p:sldId id="270" r:id="rId19"/>
    <p:sldId id="268" r:id="rId20"/>
    <p:sldId id="269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1420C837-5336-094B-9819-6FB6FD681E5F}">
          <p14:sldIdLst>
            <p14:sldId id="256"/>
          </p14:sldIdLst>
        </p14:section>
        <p14:section name="Followups" id="{6F05F375-4E85-CA48-A43C-075AC44AE9AE}">
          <p14:sldIdLst>
            <p14:sldId id="257"/>
          </p14:sldIdLst>
        </p14:section>
        <p14:section name="Part 1: Angular sizes" id="{09A209E1-A44D-8741-B8A7-D8E8B859AF3A}">
          <p14:sldIdLst>
            <p14:sldId id="258"/>
            <p14:sldId id="263"/>
            <p14:sldId id="275"/>
            <p14:sldId id="271"/>
          </p14:sldIdLst>
        </p14:section>
        <p14:section name="Part 2: Angular field of view" id="{7A8B0F51-F8D1-4641-9D90-D210B92AD84F}">
          <p14:sldIdLst>
            <p14:sldId id="259"/>
            <p14:sldId id="264"/>
            <p14:sldId id="272"/>
          </p14:sldIdLst>
        </p14:section>
        <p14:section name="Part 3: Viewing the sky" id="{0B1797F9-731B-D54E-AA63-29AB29C48B41}">
          <p14:sldIdLst>
            <p14:sldId id="260"/>
            <p14:sldId id="276"/>
            <p14:sldId id="273"/>
            <p14:sldId id="265"/>
            <p14:sldId id="274"/>
          </p14:sldIdLst>
        </p14:section>
        <p14:section name="Part 4: Sunset Photo Project Part 1" id="{FA79BAA6-5203-6C4E-8240-E25B5F4AC2AA}">
          <p14:sldIdLst>
            <p14:sldId id="261"/>
            <p14:sldId id="266"/>
            <p14:sldId id="267"/>
            <p14:sldId id="270"/>
            <p14:sldId id="268"/>
            <p14:sldId id="269"/>
          </p14:sldIdLst>
        </p14:section>
        <p14:section name="Conclusion" id="{9314928F-395A-F34B-8F2F-4DF323DC0AE7}">
          <p14:sldIdLst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2B242F"/>
    <a:srgbClr val="FFFF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6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1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g>
</file>

<file path=ppt/media/image10.jpeg>
</file>

<file path=ppt/media/image11.jpeg>
</file>

<file path=ppt/media/image12.jpg>
</file>

<file path=ppt/media/image13.png>
</file>

<file path=ppt/media/image14.jpg>
</file>

<file path=ppt/media/image15.jpeg>
</file>

<file path=ppt/media/image16.png>
</file>

<file path=ppt/media/image17.jpg>
</file>

<file path=ppt/media/image2.jpeg>
</file>

<file path=ppt/media/image3.jpg>
</file>

<file path=ppt/media/image4.jpg>
</file>

<file path=ppt/media/image5.jpg>
</file>

<file path=ppt/media/image5.pn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058AB-D577-404C-A5A2-E059DF602D5A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7A1D02-B897-6247-9235-B83E2B705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1278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0EC68-2F04-6947-A664-F6FA77057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C96BB9-B83C-6A4B-B85C-1ED9890CE3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D0F5A-563A-5C4C-A344-E01DAD0D0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30BB9-A2E9-9142-B2C7-AC4A7D90BA59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B72E1-A0F2-9542-B88E-BB0AAAD6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B5133-5EE8-C241-8EFE-4E46EBA11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7759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27DAB-F2EF-8B40-94FE-99150FA4E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EBD6F-2400-E449-B282-E376C86C35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F510E-B902-A941-8F36-CD876D9F3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48418-FDFB-A74E-8CFA-BEC47F9B7BB4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31DD4-A9FE-E34E-8F65-76ED61DCD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1D60B-C6E9-9D41-BA23-4B7664445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6472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D4FCF0-8CEC-7B41-9601-6F3E308824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4F17CA-1262-D94C-B3B6-865B6DA077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D76A9-4A32-AF4B-9502-5E63C18CC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59FC3-61A0-7246-A3AE-0CCA27DC31D0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D9513-6F24-BD48-B077-7ABA96F6A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C798D-A9C0-D442-8AE7-1915F1CEF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712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CF0F6-15CC-2444-9F2B-073A764D4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11362-F18E-F342-B8C8-116E365BF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0D23F-275E-604E-B893-A8FCB7ABD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92CA-BA9E-124B-BF2F-C2863F6585A2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B61941-0152-BA47-A9E7-1A30D68E8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196B3-0000-3A48-9D2B-8A610B0B1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6041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96533-89DC-2C42-90C9-41E8D890C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B488-9EED-C14E-AA1B-88CCD14C5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C4F7-0C8B-3E43-B4EB-0F398ADF3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15E0-8013-3F46-B659-8B5ED9C29740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C1A47-FF37-354A-AAB1-9E813D4F7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B5E69-76C6-D547-97A8-D2245570D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0817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FD55-DBC7-C74A-B3A2-0BF2DA6CA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0EA96-E294-AB4D-90A1-9C18D1C25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DEAB8-751C-D341-8341-8C32FFA451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49A458-1EEE-DA46-ABBC-CCFC97A3A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63FC0-64E0-8044-90EB-4D4792F212F2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CF3F7-57B7-1541-8573-9A7E4738C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4C602-097E-3543-84CD-2974CDEF7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902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BCDF5-4077-134C-A1AD-03CFFB9D7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8D7A9-CE2E-1B46-B69A-4AA557277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56F3A-E661-C447-A718-F52BE50A2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3796FD-B3C9-AA4E-9074-4FEECA6ED3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343116-EF77-7E4B-AADF-B8A8E50E82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36DFEC-668F-3B41-A80C-159A8B158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4A380-4A2F-E240-8D68-36160902DB29}" type="datetime1">
              <a:rPr lang="en-SG" smtClean="0"/>
              <a:t>1/6/22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1E1215-F218-7C41-AC9A-60EF7D97F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196A1E-32E7-2647-80B8-989BB8E6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138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B6DEA-9F03-9247-8176-D35CC908D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CA551E-A8EA-5745-A3BA-FF2108F9B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CD210-2A1F-7F48-83E1-211CE8FDA78A}" type="datetime1">
              <a:rPr lang="en-SG" smtClean="0"/>
              <a:t>1/6/22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EBB219-C66B-7643-99E9-64102E508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4DC3C-B853-AA41-86AA-A5749F32C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9503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D64072-30D3-904B-BEFF-6485DA934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4FA7-DC21-6243-BD45-03619EC41346}" type="datetime1">
              <a:rPr lang="en-SG" smtClean="0"/>
              <a:t>1/6/22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767443-BC39-444C-9023-AF40C4661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C3B36-E0E3-9245-BA9C-69771823A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896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909E6-0E46-1F41-B267-DCF745DFC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65074-D00E-9749-A564-66A964F86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07998F-6A68-BD46-A663-E5DF3D08B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334B0-A25A-CC4E-8498-4FD341C59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7F41C-68F9-CE49-ACDD-1D47424E4AAD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1AEB9B-CF99-384A-B238-BE907D30D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6DD76-0934-0E47-88FD-9DDE61B94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5875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43A3C-9D8D-BE4C-951C-CAD16CD73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319F02-8E1A-8549-B013-FF5EFAB4FF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B3C54E-4676-4944-8024-4FD9E8841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171648-D045-3349-810F-4F0BFCFAC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9DBD7-2873-CC4C-9A10-CF27151D94DB}" type="datetime1">
              <a:rPr lang="en-SG" smtClean="0"/>
              <a:t>1/6/22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F3A205-7ADB-264E-8E00-B346E1B48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911945-4ECE-5845-B933-55FC5B012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092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D4F450-FF50-794D-BCB4-3CDCF7883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E7343B-1BC5-524A-9FBF-7FBE5F0140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EC76B0-8279-ED4A-917F-B59D106511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A0742-D662-F74A-A755-FF1BBBE01539}" type="datetime1">
              <a:rPr lang="en-SG" smtClean="0"/>
              <a:t>1/6/22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1544E-587C-434C-AB83-1BEF47925A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A83B2-BBE3-F448-B864-2BBFE8962B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B1C1F-A982-D143-AD63-F33EA265CE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449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treet with snow on the ground and buildings on the side&#10;&#10;Description automatically generated with low confidence">
            <a:extLst>
              <a:ext uri="{FF2B5EF4-FFF2-40B4-BE49-F238E27FC236}">
                <a16:creationId xmlns:a16="http://schemas.microsoft.com/office/drawing/2014/main" id="{939DA150-C889-8744-BB10-602C66F8D9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4" r="741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CE0851-B2CE-CE47-BA95-1224B282EF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GB" sz="4000" dirty="0"/>
              <a:t>Astronomy </a:t>
            </a:r>
            <a:r>
              <a:rPr lang="en-GB" sz="4000"/>
              <a:t>100/1 Lab 2</a:t>
            </a:r>
            <a:endParaRPr lang="en-GB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11AC27-6558-0A4F-8904-683559A69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GB" sz="2000" dirty="0"/>
              <a:t>Spring 2022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050862E-CE3B-3241-8688-45C75D3C31CB}"/>
              </a:ext>
            </a:extLst>
          </p:cNvPr>
          <p:cNvSpPr txBox="1"/>
          <p:nvPr/>
        </p:nvSpPr>
        <p:spPr>
          <a:xfrm>
            <a:off x="0" y="6150114"/>
            <a:ext cx="14504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Yvonne Ban</a:t>
            </a:r>
          </a:p>
          <a:p>
            <a:r>
              <a:rPr lang="en-US" sz="1000" dirty="0">
                <a:solidFill>
                  <a:schemeClr val="bg1"/>
                </a:solidFill>
              </a:rPr>
              <a:t>UMass Amherst</a:t>
            </a:r>
          </a:p>
          <a:p>
            <a:r>
              <a:rPr lang="en-US" sz="1000" dirty="0">
                <a:solidFill>
                  <a:schemeClr val="bg1"/>
                </a:solidFill>
              </a:rPr>
              <a:t>Amherst, Massachusetts</a:t>
            </a:r>
          </a:p>
          <a:p>
            <a:r>
              <a:rPr lang="en-US" sz="1000" dirty="0">
                <a:solidFill>
                  <a:schemeClr val="bg1"/>
                </a:solidFill>
              </a:rPr>
              <a:t>22 Dec 2020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9147" y="188843"/>
            <a:ext cx="6055591" cy="2246769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COVID REMINDERS: Your face mask must cover your mouth AND nose.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If you are feeling at all ill, email your instructor, and don’t come to lab unless you have gotten a negative test.</a:t>
            </a:r>
          </a:p>
        </p:txBody>
      </p:sp>
    </p:spTree>
    <p:extLst>
      <p:ext uri="{BB962C8B-B14F-4D97-AF65-F5344CB8AC3E}">
        <p14:creationId xmlns:p14="http://schemas.microsoft.com/office/powerpoint/2010/main" val="3292620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1ACB6-C76A-6148-AEBF-FC3CDCBF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3: Viewing the sky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10C255-AAC4-6F4C-96F9-9F059B1E8E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GB" sz="3200" dirty="0"/>
                  <a:t>Now let’s calibrate your camera </a:t>
                </a:r>
                <a:r>
                  <a:rPr lang="en-GB" sz="3200" b="1" dirty="0"/>
                  <a:t>fully zoomed out</a:t>
                </a:r>
                <a:r>
                  <a:rPr lang="en-GB" sz="3200" dirty="0"/>
                  <a:t>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3200" dirty="0"/>
                  <a:t> </a:t>
                </a:r>
                <a:r>
                  <a:rPr lang="en-GB" sz="3200" b="1" dirty="0"/>
                  <a:t>Zoom out</a:t>
                </a:r>
                <a:r>
                  <a:rPr lang="en-GB" sz="3200" dirty="0"/>
                  <a:t> on your camera to </a:t>
                </a:r>
                <a:r>
                  <a:rPr lang="en-GB" sz="3200" b="1" dirty="0"/>
                  <a:t>1x</a:t>
                </a:r>
                <a:r>
                  <a:rPr lang="en-GB" sz="3200" dirty="0"/>
                  <a:t>. (Do not use the 0.5x zoom if your camera has it.)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3200" dirty="0"/>
                  <a:t>Take a photo of the grid from </a:t>
                </a:r>
                <a:r>
                  <a:rPr lang="en-GB" sz="3200" b="1" dirty="0"/>
                  <a:t>12 ft</a:t>
                </a:r>
                <a:r>
                  <a:rPr lang="en-GB" sz="3200" dirty="0"/>
                  <a:t>. You’ll see that the screen appears much smaller. Answer the question in the worksheet.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3200" dirty="0"/>
                  <a:t>Move your </a:t>
                </a:r>
                <a:r>
                  <a:rPr lang="en-GB" sz="3200" b="1" u="sng" dirty="0"/>
                  <a:t>camera</a:t>
                </a:r>
                <a:r>
                  <a:rPr lang="en-GB" sz="3200" dirty="0"/>
                  <a:t> approximately </a:t>
                </a:r>
                <a:r>
                  <a:rPr lang="en-GB" sz="3200" b="1" dirty="0"/>
                  <a:t>3 ft</a:t>
                </a:r>
                <a:r>
                  <a:rPr lang="en-GB" sz="3200" dirty="0"/>
                  <a:t> from the screen using a yardstick. 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3200" dirty="0"/>
                  <a:t>Take a photo of the new grid which has lines every </a:t>
                </a:r>
                <a:r>
                  <a:rPr lang="en-GB" sz="3200" b="1" dirty="0"/>
                  <a:t>5</a:t>
                </a:r>
                <a14:m>
                  <m:oMath xmlns:m="http://schemas.openxmlformats.org/officeDocument/2006/math">
                    <m:r>
                      <a:rPr lang="en-GB" sz="3200" b="1" i="0" dirty="0" smtClean="0">
                        <a:latin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GB" sz="3200" b="1" dirty="0"/>
                  <a:t>.</a:t>
                </a:r>
                <a:r>
                  <a:rPr lang="en-GB" sz="3200" dirty="0"/>
                  <a:t> Use it to estimate the field of view of your camera fully zoomed out and answer the questions on the worksheet.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10C255-AAC4-6F4C-96F9-9F059B1E8E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91" t="-3641" r="-464"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17766-0E18-71D5-F4FD-55A44523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0987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02CF6-B62B-4468-B3CB-0FDFCB04E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SPECIAL NOTES FOR AT-HOME DIY USE – 2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DA81E-849B-4C74-B44A-89C6E8FCA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en-US" sz="3200" dirty="0"/>
              <a:t>Make sure you’ve completed the previous parts.</a:t>
            </a:r>
          </a:p>
          <a:p>
            <a:r>
              <a:rPr lang="en-US" sz="3200" dirty="0"/>
              <a:t>Take the distance you found earlier (for the zoomed-in picture) and </a:t>
            </a:r>
            <a:r>
              <a:rPr lang="en-US" sz="3200" b="1" dirty="0"/>
              <a:t>divide by 4</a:t>
            </a:r>
            <a:r>
              <a:rPr lang="en-US" sz="3200" dirty="0"/>
              <a:t>.</a:t>
            </a:r>
          </a:p>
          <a:p>
            <a:r>
              <a:rPr lang="en-US" sz="3200" dirty="0"/>
              <a:t>If your result before was 46 inches from the screen, you would now get 46/4 = 11.5 inches</a:t>
            </a:r>
          </a:p>
          <a:p>
            <a:r>
              <a:rPr lang="en-US" sz="3200" dirty="0"/>
              <a:t>Hold your camera at this </a:t>
            </a:r>
            <a:r>
              <a:rPr lang="en-US" sz="3200" b="1" dirty="0"/>
              <a:t>new distance </a:t>
            </a:r>
            <a:r>
              <a:rPr lang="en-US" sz="3200" dirty="0"/>
              <a:t>from the screen. Zoom out to </a:t>
            </a:r>
            <a:r>
              <a:rPr lang="en-US" sz="3200" b="1" dirty="0"/>
              <a:t>1x (no less!)</a:t>
            </a:r>
            <a:r>
              <a:rPr lang="en-US" sz="3200" dirty="0"/>
              <a:t>.</a:t>
            </a:r>
            <a:r>
              <a:rPr lang="en-US" sz="3200" b="1" dirty="0"/>
              <a:t> </a:t>
            </a:r>
            <a:r>
              <a:rPr lang="en-US" sz="3200" dirty="0"/>
              <a:t>Complete the activities.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856DD-01C0-AFF1-25A0-245E29DBC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30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486C51-9FAA-8B44-80A1-F6C9947210D2}"/>
              </a:ext>
            </a:extLst>
          </p:cNvPr>
          <p:cNvSpPr txBox="1"/>
          <p:nvPr/>
        </p:nvSpPr>
        <p:spPr>
          <a:xfrm>
            <a:off x="2720282" y="1166842"/>
            <a:ext cx="675143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chemeClr val="tx1">
                    <a:alpha val="29664"/>
                  </a:schemeClr>
                </a:solidFill>
                <a:cs typeface="Calibri Light" panose="020F0302020204030204" pitchFamily="34" charset="0"/>
              </a:rPr>
              <a:t>ZOOM OUT</a:t>
            </a:r>
          </a:p>
          <a:p>
            <a:pPr algn="ctr"/>
            <a:r>
              <a:rPr lang="en-US" sz="9600" b="1" dirty="0">
                <a:solidFill>
                  <a:schemeClr val="tx1">
                    <a:alpha val="29664"/>
                  </a:schemeClr>
                </a:solidFill>
                <a:cs typeface="Calibri Light" panose="020F0302020204030204" pitchFamily="34" charset="0"/>
              </a:rPr>
              <a:t>STEP UP</a:t>
            </a:r>
          </a:p>
          <a:p>
            <a:pPr algn="ctr"/>
            <a:r>
              <a:rPr lang="en-US" sz="9600" b="1" dirty="0">
                <a:solidFill>
                  <a:schemeClr val="tx1">
                    <a:alpha val="29664"/>
                  </a:schemeClr>
                </a:solidFill>
                <a:cs typeface="Calibri Light" panose="020F0302020204030204" pitchFamily="34" charset="0"/>
              </a:rPr>
              <a:t>5x5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31111B-4665-3827-6601-7B07986B2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00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17BF3-D134-2944-A2AD-589A7F758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3: Simulating a wide-field view of the sky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93AA0-CD25-E54A-99E7-8B11037D1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800" dirty="0"/>
              <a:t>Look at the </a:t>
            </a:r>
            <a:r>
              <a:rPr lang="en-GB" sz="2800" dirty="0" err="1"/>
              <a:t>Stellarium</a:t>
            </a:r>
            <a:r>
              <a:rPr lang="en-GB" sz="2800" dirty="0"/>
              <a:t> view projected on the screens. It simulates a real-life view shortly before sunset.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With your </a:t>
            </a:r>
            <a:r>
              <a:rPr lang="en-GB" sz="2800" b="1" dirty="0"/>
              <a:t>camera</a:t>
            </a:r>
            <a:r>
              <a:rPr lang="en-GB" sz="2800" dirty="0"/>
              <a:t> </a:t>
            </a:r>
            <a:r>
              <a:rPr lang="en-GB" sz="2800" b="1" dirty="0"/>
              <a:t>3 ft</a:t>
            </a:r>
            <a:r>
              <a:rPr lang="en-GB" sz="2800" dirty="0"/>
              <a:t> from the screen, take a photo of the screen.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Answer the questions in the worksheet and write them down for the quiz.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NOTE: You will need to upload your calibration pictures on Moodle by the end of the week.</a:t>
            </a:r>
          </a:p>
          <a:p>
            <a:pPr marL="0" indent="0">
              <a:buNone/>
            </a:pPr>
            <a:r>
              <a:rPr lang="en-GB" sz="2800" dirty="0"/>
              <a:t>If you switch to a new camera or change your settings, there will be opportunities to re-calibrate your camera with the grids in future labs.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7C7C0B-B2A0-47CC-AE51-15FF31F787A2}"/>
              </a:ext>
            </a:extLst>
          </p:cNvPr>
          <p:cNvSpPr txBox="1"/>
          <p:nvPr/>
        </p:nvSpPr>
        <p:spPr>
          <a:xfrm>
            <a:off x="2512906" y="5896401"/>
            <a:ext cx="7030721" cy="830997"/>
          </a:xfrm>
          <a:prstGeom prst="rect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DIY: Maintain the same screen size and distance from the screen as you used with the </a:t>
            </a:r>
            <a:r>
              <a:rPr lang="en-US" sz="2400" b="1" dirty="0"/>
              <a:t>second</a:t>
            </a:r>
            <a:r>
              <a:rPr lang="en-US" sz="2400" dirty="0"/>
              <a:t> grid.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0A399-A6B2-1F07-FE67-4925B28D5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638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533243" cy="6854118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756D93-1A4F-3A67-868B-5E3E87C0C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4123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CEC5-EC73-6741-83B3-21BFC2353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</a:t>
            </a:r>
            <a:r>
              <a:rPr lang="en-US" dirty="0"/>
              <a:t>: Admiring the Sunset for Credit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95033-295A-DA46-A9B2-CB096E885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443" y="1690688"/>
            <a:ext cx="11203113" cy="480218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You can do either the sunset OR sunrise, </a:t>
            </a:r>
            <a:r>
              <a:rPr lang="en-US" b="1" u="sng" dirty="0"/>
              <a:t>as long as you are consistent for all pictures</a:t>
            </a:r>
            <a:r>
              <a:rPr lang="en-US" dirty="0"/>
              <a:t>.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Pick a spot that: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You can </a:t>
            </a:r>
            <a:r>
              <a:rPr lang="en-US" b="1" dirty="0"/>
              <a:t>get to again</a:t>
            </a:r>
            <a:r>
              <a:rPr lang="en-US" dirty="0"/>
              <a:t> regularly later in the semester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Has a </a:t>
            </a:r>
            <a:r>
              <a:rPr lang="en-US" b="1" dirty="0"/>
              <a:t>clear view</a:t>
            </a:r>
            <a:r>
              <a:rPr lang="en-US" dirty="0"/>
              <a:t> of the horizon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The sunset(/sunrise) will shift along the horizon over time, so keep that in mind. In the spring, the sunset with shift north, which is to the </a:t>
            </a:r>
            <a:r>
              <a:rPr lang="en-US" b="1" dirty="0"/>
              <a:t>right</a:t>
            </a:r>
            <a:r>
              <a:rPr lang="en-US" dirty="0"/>
              <a:t>, and vice versa for the sunrise.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Has </a:t>
            </a:r>
            <a:r>
              <a:rPr lang="en-US" b="1" dirty="0"/>
              <a:t>features on the horizon</a:t>
            </a:r>
            <a:r>
              <a:rPr lang="en-US" dirty="0"/>
              <a:t> that allow you to pinpoint how the sunset moves over time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An ocean view isn’t useful unless there are fixed features you can use, like islands.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You will </a:t>
            </a:r>
            <a:r>
              <a:rPr lang="en-US" b="1" dirty="0"/>
              <a:t>precisely document</a:t>
            </a:r>
            <a:r>
              <a:rPr lang="en-US" dirty="0"/>
              <a:t> so others can replicate your pictures.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84336-16F2-385E-861E-2C85F5177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0645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F7A7A-8C16-064D-8E92-3165A28EA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</a:t>
            </a:r>
            <a:r>
              <a:rPr lang="en-US" dirty="0"/>
              <a:t>: Admiring the Sunset for Credit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693AA-E187-C14E-9119-6BCD1B0B3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2"/>
            </a:pPr>
            <a:r>
              <a:rPr lang="en-US" dirty="0"/>
              <a:t>Take a picture: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With your camera </a:t>
            </a:r>
            <a:r>
              <a:rPr lang="en-US" b="1" dirty="0"/>
              <a:t>zoomed out</a:t>
            </a:r>
            <a:r>
              <a:rPr lang="en-US" dirty="0"/>
              <a:t> to zoom factor 1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Within </a:t>
            </a:r>
            <a:r>
              <a:rPr lang="en-US" b="1" dirty="0"/>
              <a:t>about 5 degrees of the horizon</a:t>
            </a:r>
            <a:endParaRPr lang="en-US" dirty="0"/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en-US" dirty="0"/>
              <a:t>In which the Sun’s </a:t>
            </a:r>
            <a:r>
              <a:rPr lang="en-US" b="1" dirty="0"/>
              <a:t>azimuth can be clearly discerned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Don’t delete failed pictures!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 startAt="2"/>
            </a:pPr>
            <a:r>
              <a:rPr lang="en-US" dirty="0"/>
              <a:t>Take pictures that </a:t>
            </a:r>
            <a:r>
              <a:rPr lang="en-US" b="1" dirty="0"/>
              <a:t>precisely document</a:t>
            </a:r>
            <a:r>
              <a:rPr lang="en-US" dirty="0"/>
              <a:t> the position you took your picture from.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76B5E-7CD2-F97F-4B0C-CFC439BEF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586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2" name="Picture 11" descr="A picture containing outdoor, sky, grass, tree&#10;&#10;Description automatically generated">
            <a:extLst>
              <a:ext uri="{FF2B5EF4-FFF2-40B4-BE49-F238E27FC236}">
                <a16:creationId xmlns:a16="http://schemas.microsoft.com/office/drawing/2014/main" id="{D1EADBCD-40DC-0E48-841B-B48278AADF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977" b="-2"/>
          <a:stretch/>
        </p:blipFill>
        <p:spPr>
          <a:xfrm flipH="1">
            <a:off x="120811" y="1517309"/>
            <a:ext cx="4372319" cy="425874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640D6BC-5098-4753-8FEA-CA2AC263C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66" y="21734"/>
            <a:ext cx="4671232" cy="1495575"/>
          </a:xfrm>
        </p:spPr>
        <p:txBody>
          <a:bodyPr/>
          <a:lstStyle/>
          <a:p>
            <a:r>
              <a:rPr lang="en-US" dirty="0"/>
              <a:t>Workable Pictures for Sunset Project</a:t>
            </a:r>
          </a:p>
        </p:txBody>
      </p:sp>
      <p:pic>
        <p:nvPicPr>
          <p:cNvPr id="3074" name="Picture 2" descr="What are sun pillars or light pillars? | Earth | EarthSky">
            <a:extLst>
              <a:ext uri="{FF2B5EF4-FFF2-40B4-BE49-F238E27FC236}">
                <a16:creationId xmlns:a16="http://schemas.microsoft.com/office/drawing/2014/main" id="{D0C47E16-1066-48F0-9118-D40FEAF08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2260" y="161577"/>
            <a:ext cx="5054355" cy="3367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>
            <a:extLst>
              <a:ext uri="{FF2B5EF4-FFF2-40B4-BE49-F238E27FC236}">
                <a16:creationId xmlns:a16="http://schemas.microsoft.com/office/drawing/2014/main" id="{439C725E-CD5B-4AD7-8429-7D1B62EB0C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030F87-F3AF-4AA3-BC2F-8A3D705F3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1866" y="3380787"/>
            <a:ext cx="5218094" cy="34806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6C7A78-7124-442C-B95A-C87448A9CFAC}"/>
              </a:ext>
            </a:extLst>
          </p:cNvPr>
          <p:cNvSpPr txBox="1"/>
          <p:nvPr/>
        </p:nvSpPr>
        <p:spPr>
          <a:xfrm>
            <a:off x="6692260" y="161577"/>
            <a:ext cx="50543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 little after sunset, but “sun pillar” lets you determine Sun’s azimuth.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E9DD20-0FE4-4599-85E4-67B0D0A55259}"/>
              </a:ext>
            </a:extLst>
          </p:cNvPr>
          <p:cNvSpPr txBox="1"/>
          <p:nvPr/>
        </p:nvSpPr>
        <p:spPr>
          <a:xfrm>
            <a:off x="4537733" y="3438177"/>
            <a:ext cx="4898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Sun is behind a cloud, but “sun beams” point back to its position.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17A33-DA28-A25D-A78C-FBEC56D6E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633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lean Sunset Over Sea Photograph by Marco Sales">
            <a:extLst>
              <a:ext uri="{FF2B5EF4-FFF2-40B4-BE49-F238E27FC236}">
                <a16:creationId xmlns:a16="http://schemas.microsoft.com/office/drawing/2014/main" id="{80BA534D-9930-48AE-B594-E6CFA246E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37" y="3798036"/>
            <a:ext cx="4434150" cy="295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d afternoon sun Stock Photo - Alamy">
            <a:extLst>
              <a:ext uri="{FF2B5EF4-FFF2-40B4-BE49-F238E27FC236}">
                <a16:creationId xmlns:a16="http://schemas.microsoft.com/office/drawing/2014/main" id="{5A5C373C-F69F-45D0-90DB-44EF598605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2" r="11018" b="11932"/>
          <a:stretch/>
        </p:blipFill>
        <p:spPr bwMode="auto">
          <a:xfrm>
            <a:off x="8680940" y="2574408"/>
            <a:ext cx="3511060" cy="417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field with trees and a house in the background&#10;&#10;Description automatically generated with low confidence">
            <a:extLst>
              <a:ext uri="{FF2B5EF4-FFF2-40B4-BE49-F238E27FC236}">
                <a16:creationId xmlns:a16="http://schemas.microsoft.com/office/drawing/2014/main" id="{4C6FB4E6-167C-4D3D-97DB-2AD3060A7F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749" r="-2" b="31200"/>
          <a:stretch/>
        </p:blipFill>
        <p:spPr>
          <a:xfrm>
            <a:off x="1963465" y="1592807"/>
            <a:ext cx="4252688" cy="28380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D5E1B4-2C71-460B-AC80-C1DA4FA43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923" y="-146422"/>
            <a:ext cx="3934522" cy="2043538"/>
          </a:xfrm>
        </p:spPr>
        <p:txBody>
          <a:bodyPr/>
          <a:lstStyle/>
          <a:p>
            <a:r>
              <a:rPr lang="en-US" dirty="0"/>
              <a:t>Pretty Pictures with Problems!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3CCD21-80A9-49BF-9382-BF222A0303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8006"/>
            <a:ext cx="3283022" cy="49206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369C91-B5CD-4F92-8837-9E2AEABADEE0}"/>
              </a:ext>
            </a:extLst>
          </p:cNvPr>
          <p:cNvSpPr txBox="1"/>
          <p:nvPr/>
        </p:nvSpPr>
        <p:spPr>
          <a:xfrm>
            <a:off x="115437" y="6201352"/>
            <a:ext cx="3205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No features on horizon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B29C4B-40BC-400A-816B-091E9FF5C633}"/>
              </a:ext>
            </a:extLst>
          </p:cNvPr>
          <p:cNvSpPr txBox="1"/>
          <p:nvPr/>
        </p:nvSpPr>
        <p:spPr>
          <a:xfrm>
            <a:off x="2008787" y="3946127"/>
            <a:ext cx="3205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Can’t tell Sun’s azimuth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BFB464-1108-4891-8E22-1C75B2E7AAF9}"/>
              </a:ext>
            </a:extLst>
          </p:cNvPr>
          <p:cNvSpPr txBox="1"/>
          <p:nvPr/>
        </p:nvSpPr>
        <p:spPr>
          <a:xfrm>
            <a:off x="6216153" y="4015376"/>
            <a:ext cx="32059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Not enough horizon to view Sun on later dates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D1BCA7-A667-4B84-BBF5-0FFFC0D839BA}"/>
              </a:ext>
            </a:extLst>
          </p:cNvPr>
          <p:cNvSpPr txBox="1"/>
          <p:nvPr/>
        </p:nvSpPr>
        <p:spPr>
          <a:xfrm>
            <a:off x="8786593" y="6292471"/>
            <a:ext cx="351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Not near enough horizon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22BD83-828E-D86F-011E-D4D04A1F1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6864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child standing on a rock&#10;&#10;Description automatically generated with medium confidence">
            <a:extLst>
              <a:ext uri="{FF2B5EF4-FFF2-40B4-BE49-F238E27FC236}">
                <a16:creationId xmlns:a16="http://schemas.microsoft.com/office/drawing/2014/main" id="{7FB97D0D-27AE-1A49-9D2D-685ECB63AA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36287" r="-1" b="19743"/>
          <a:stretch/>
        </p:blipFill>
        <p:spPr>
          <a:xfrm>
            <a:off x="3872831" y="3636729"/>
            <a:ext cx="3424489" cy="3011452"/>
          </a:xfrm>
          <a:prstGeom prst="rect">
            <a:avLst/>
          </a:prstGeom>
        </p:spPr>
      </p:pic>
      <p:pic>
        <p:nvPicPr>
          <p:cNvPr id="2050" name="Picture 2" descr="Manhole Feet High Resolution Stock Photography and Images - Alamy">
            <a:extLst>
              <a:ext uri="{FF2B5EF4-FFF2-40B4-BE49-F238E27FC236}">
                <a16:creationId xmlns:a16="http://schemas.microsoft.com/office/drawing/2014/main" id="{7AD2D915-B184-4074-B507-A82FDB88A3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8"/>
          <a:stretch/>
        </p:blipFill>
        <p:spPr bwMode="auto">
          <a:xfrm>
            <a:off x="7668414" y="3975239"/>
            <a:ext cx="3638643" cy="2414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D6935E8-65D7-44FA-A492-272A7846E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351" y="185194"/>
            <a:ext cx="3634160" cy="6672805"/>
          </a:xfrm>
        </p:spPr>
        <p:txBody>
          <a:bodyPr>
            <a:normAutofit/>
          </a:bodyPr>
          <a:lstStyle/>
          <a:p>
            <a:r>
              <a:rPr lang="en-US" dirty="0"/>
              <a:t>Documenting your location…</a:t>
            </a:r>
            <a:br>
              <a:rPr lang="en-US" dirty="0"/>
            </a:br>
            <a:br>
              <a:rPr lang="en-US" sz="1800" dirty="0"/>
            </a:br>
            <a:r>
              <a:rPr lang="en-US" sz="2800" dirty="0"/>
              <a:t>You will probably need to show a picture of a map along with photos that show clearly where you are standing when you take your pictures.</a:t>
            </a:r>
            <a:br>
              <a:rPr lang="en-US" sz="2800" dirty="0"/>
            </a:br>
            <a:br>
              <a:rPr lang="en-US" sz="1600" dirty="0"/>
            </a:br>
            <a:r>
              <a:rPr lang="en-US" sz="2800" dirty="0"/>
              <a:t>Someone else should be able to return to the </a:t>
            </a:r>
            <a:r>
              <a:rPr lang="en-US" sz="2800" u="sng" dirty="0"/>
              <a:t>exact same spot </a:t>
            </a:r>
            <a:r>
              <a:rPr lang="en-US" sz="2800" dirty="0"/>
              <a:t>to take a follow-up picture.</a:t>
            </a:r>
            <a:endParaRPr lang="en-US" dirty="0"/>
          </a:p>
        </p:txBody>
      </p:sp>
      <p:pic>
        <p:nvPicPr>
          <p:cNvPr id="2052" name="Picture 4" descr="Feet On Grass Pictures | Download Free Images on Unsplash">
            <a:extLst>
              <a:ext uri="{FF2B5EF4-FFF2-40B4-BE49-F238E27FC236}">
                <a16:creationId xmlns:a16="http://schemas.microsoft.com/office/drawing/2014/main" id="{1CF919B5-49A7-4E5F-93BE-8DAE5F16E3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140" b="9919"/>
          <a:stretch/>
        </p:blipFill>
        <p:spPr bwMode="auto">
          <a:xfrm>
            <a:off x="7668415" y="365125"/>
            <a:ext cx="3638643" cy="3271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child standing on a rock&#10;&#10;Description automatically generated with medium confidence">
            <a:extLst>
              <a:ext uri="{FF2B5EF4-FFF2-40B4-BE49-F238E27FC236}">
                <a16:creationId xmlns:a16="http://schemas.microsoft.com/office/drawing/2014/main" id="{E1B58969-4ADA-44B4-8D02-68916DA6C5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19" t="36287" r="32603" b="49454"/>
          <a:stretch/>
        </p:blipFill>
        <p:spPr>
          <a:xfrm>
            <a:off x="3952140" y="508592"/>
            <a:ext cx="3345179" cy="3011452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1DE5445-3168-4A32-9EFD-2D53C49AEE4C}"/>
              </a:ext>
            </a:extLst>
          </p:cNvPr>
          <p:cNvCxnSpPr/>
          <p:nvPr/>
        </p:nvCxnSpPr>
        <p:spPr>
          <a:xfrm>
            <a:off x="4239269" y="917739"/>
            <a:ext cx="2351314" cy="2017354"/>
          </a:xfrm>
          <a:prstGeom prst="line">
            <a:avLst/>
          </a:prstGeom>
          <a:ln w="190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06CA2E-FE2C-4023-AE39-549C27870E27}"/>
              </a:ext>
            </a:extLst>
          </p:cNvPr>
          <p:cNvCxnSpPr>
            <a:cxnSpLocks/>
          </p:cNvCxnSpPr>
          <p:nvPr/>
        </p:nvCxnSpPr>
        <p:spPr>
          <a:xfrm flipV="1">
            <a:off x="4239269" y="1244312"/>
            <a:ext cx="2481943" cy="1496434"/>
          </a:xfrm>
          <a:prstGeom prst="line">
            <a:avLst/>
          </a:prstGeom>
          <a:ln w="190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547124-5ADE-4D0B-B4D5-234892B62305}"/>
              </a:ext>
            </a:extLst>
          </p:cNvPr>
          <p:cNvCxnSpPr/>
          <p:nvPr/>
        </p:nvCxnSpPr>
        <p:spPr>
          <a:xfrm>
            <a:off x="8126532" y="1095392"/>
            <a:ext cx="2351314" cy="2017354"/>
          </a:xfrm>
          <a:prstGeom prst="line">
            <a:avLst/>
          </a:prstGeom>
          <a:ln w="190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5C6F3D1-864F-4EE9-B52C-BCC4A7A58FB2}"/>
              </a:ext>
            </a:extLst>
          </p:cNvPr>
          <p:cNvCxnSpPr>
            <a:cxnSpLocks/>
          </p:cNvCxnSpPr>
          <p:nvPr/>
        </p:nvCxnSpPr>
        <p:spPr>
          <a:xfrm flipV="1">
            <a:off x="8126532" y="1421965"/>
            <a:ext cx="2481943" cy="1496434"/>
          </a:xfrm>
          <a:prstGeom prst="line">
            <a:avLst/>
          </a:prstGeom>
          <a:ln w="190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4D9C87-6D32-B2E2-E65F-C4AF2EA5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7314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13FE0-912D-9740-A4F1-B55620685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latin typeface="+mn-lt"/>
              </a:rPr>
              <a:t>Important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ADA39-2BC7-B840-88DF-D41D8071B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>
            <a:normAutofit/>
          </a:bodyPr>
          <a:lstStyle/>
          <a:p>
            <a:r>
              <a:rPr lang="en-GB" sz="2800" dirty="0"/>
              <a:t>Please log in to Moodle and carefully review then respond to the </a:t>
            </a:r>
            <a:r>
              <a:rPr lang="en-GB" sz="2800" b="1" dirty="0"/>
              <a:t>Photo Policy Acknowledgement</a:t>
            </a:r>
            <a:r>
              <a:rPr lang="en-GB" sz="2800" dirty="0"/>
              <a:t>. You won’t be able to get credit for other activities until you do so!</a:t>
            </a:r>
          </a:p>
          <a:p>
            <a:r>
              <a:rPr lang="en-GB" sz="2800" dirty="0"/>
              <a:t>At the end of each lab you will have access to an end-of-lab quiz that is </a:t>
            </a:r>
            <a:r>
              <a:rPr lang="en-GB" sz="2800" b="1" dirty="0"/>
              <a:t>only</a:t>
            </a:r>
            <a:r>
              <a:rPr lang="en-GB" sz="2800" dirty="0"/>
              <a:t> valid for that lab. You must open it before leaving lab. If for any reason you can’t complete it, you will need to tell your lab instructor before you leave. </a:t>
            </a:r>
            <a:r>
              <a:rPr lang="en-GB" sz="2800" b="1" dirty="0"/>
              <a:t>If you have to leave early, tell us at the beginning of class.</a:t>
            </a:r>
            <a:endParaRPr lang="en-GB" sz="2800" dirty="0"/>
          </a:p>
          <a:p>
            <a:r>
              <a:rPr lang="en-GB" sz="2800" dirty="0"/>
              <a:t>Today’s and future labs will require you to upload pictures that you take, which can be done later.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974E8-F2A2-170A-9FF3-997BB3109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4380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ky, outdoor, sunset, clouds&#10;&#10;Description automatically generated">
            <a:extLst>
              <a:ext uri="{FF2B5EF4-FFF2-40B4-BE49-F238E27FC236}">
                <a16:creationId xmlns:a16="http://schemas.microsoft.com/office/drawing/2014/main" id="{622C1C72-7706-D040-8EA8-28F2015FE2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28" b="40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9E8C8D-D2A5-D242-8305-DEFB878C5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5160" y="10"/>
            <a:ext cx="7126820" cy="2635136"/>
          </a:xfrm>
          <a:solidFill>
            <a:srgbClr val="2B242F">
              <a:alpha val="54902"/>
            </a:srgbClr>
          </a:solidFill>
        </p:spPr>
        <p:txBody>
          <a:bodyPr vert="horz" lIns="91440" tIns="45720" rIns="91440" bIns="45720" rtlCol="0" anchor="ctr">
            <a:normAutofit fontScale="90000"/>
          </a:bodyPr>
          <a:lstStyle/>
          <a:p>
            <a:pPr marL="457200" indent="-457200"/>
            <a:r>
              <a:rPr lang="en-US" sz="4000" b="1" dirty="0">
                <a:solidFill>
                  <a:schemeClr val="bg1"/>
                </a:solidFill>
              </a:rPr>
              <a:t>  </a:t>
            </a:r>
            <a:r>
              <a:rPr lang="en-US" sz="4000" b="1" u="sng" dirty="0">
                <a:solidFill>
                  <a:schemeClr val="bg1"/>
                </a:solidFill>
                <a:latin typeface="+mn-lt"/>
              </a:rPr>
              <a:t>Due dates:</a:t>
            </a:r>
            <a:br>
              <a:rPr lang="en-US" sz="4000" b="1" u="sng" dirty="0">
                <a:solidFill>
                  <a:schemeClr val="bg1"/>
                </a:solidFill>
                <a:latin typeface="+mn-lt"/>
              </a:rPr>
            </a:br>
            <a:r>
              <a:rPr lang="en-US" sz="4000" b="1" dirty="0">
                <a:solidFill>
                  <a:schemeClr val="bg1"/>
                </a:solidFill>
                <a:latin typeface="+mn-lt"/>
              </a:rPr>
              <a:t>1 Mar – camera calibration grids</a:t>
            </a:r>
            <a:br>
              <a:rPr lang="en-US" sz="4000" b="1" dirty="0">
                <a:solidFill>
                  <a:schemeClr val="bg1"/>
                </a:solidFill>
                <a:latin typeface="+mn-lt"/>
              </a:rPr>
            </a:br>
            <a:r>
              <a:rPr lang="en-US" sz="4000" b="1" dirty="0">
                <a:solidFill>
                  <a:schemeClr val="bg1"/>
                </a:solidFill>
                <a:latin typeface="+mn-lt"/>
              </a:rPr>
              <a:t>11 Mar – 1st sunset picture</a:t>
            </a:r>
            <a:br>
              <a:rPr lang="en-US" sz="4000" b="1" dirty="0">
                <a:solidFill>
                  <a:schemeClr val="bg1"/>
                </a:solidFill>
                <a:latin typeface="+mn-lt"/>
              </a:rPr>
            </a:br>
            <a:r>
              <a:rPr lang="en-US" sz="4000" b="1" dirty="0">
                <a:solidFill>
                  <a:schemeClr val="bg1"/>
                </a:solidFill>
                <a:latin typeface="+mn-lt"/>
              </a:rPr>
              <a:t>19 Apr – project submission</a:t>
            </a:r>
            <a:br>
              <a:rPr lang="en-US" sz="4000" b="1" dirty="0">
                <a:solidFill>
                  <a:schemeClr val="bg1"/>
                </a:solidFill>
                <a:latin typeface="+mn-lt"/>
              </a:rPr>
            </a:br>
            <a:r>
              <a:rPr lang="en-US" sz="4000" b="1" dirty="0">
                <a:solidFill>
                  <a:schemeClr val="bg1"/>
                </a:solidFill>
                <a:latin typeface="+mn-lt"/>
              </a:rPr>
              <a:t>   including </a:t>
            </a:r>
            <a:r>
              <a:rPr lang="en-US" sz="4000" b="1" u="sng" dirty="0">
                <a:solidFill>
                  <a:schemeClr val="bg1"/>
                </a:solidFill>
                <a:latin typeface="+mn-lt"/>
              </a:rPr>
              <a:t>2 more</a:t>
            </a:r>
            <a:r>
              <a:rPr lang="en-US" sz="4000" b="1" dirty="0">
                <a:solidFill>
                  <a:schemeClr val="bg1"/>
                </a:solidFill>
                <a:latin typeface="+mn-lt"/>
              </a:rPr>
              <a:t> sunset pictures</a:t>
            </a:r>
            <a:endParaRPr lang="en-US" sz="4000" dirty="0"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A2F2C2-35B3-47D4-A53D-6C0497E27ECE}"/>
              </a:ext>
            </a:extLst>
          </p:cNvPr>
          <p:cNvSpPr txBox="1"/>
          <p:nvPr/>
        </p:nvSpPr>
        <p:spPr>
          <a:xfrm>
            <a:off x="0" y="6304723"/>
            <a:ext cx="1450428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Yvonne Ban</a:t>
            </a:r>
          </a:p>
          <a:p>
            <a:r>
              <a:rPr lang="en-US" sz="1000">
                <a:solidFill>
                  <a:schemeClr val="bg1"/>
                </a:solidFill>
              </a:rPr>
              <a:t>Arizona</a:t>
            </a:r>
            <a:endParaRPr lang="en-US"/>
          </a:p>
          <a:p>
            <a:r>
              <a:rPr lang="en-US" sz="1000">
                <a:solidFill>
                  <a:schemeClr val="bg1"/>
                </a:solidFill>
              </a:rPr>
              <a:t>20 May 2017</a:t>
            </a:r>
            <a:endParaRPr lang="en-US" sz="1000">
              <a:solidFill>
                <a:schemeClr val="bg1"/>
              </a:solidFill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DB0F09-7114-41DC-822C-C94D8B95B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8211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56C43-B557-164A-9524-8B36C7218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5: End of Lab 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BEC8E-95DD-A24A-843D-46BF785A5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415" y="1608187"/>
            <a:ext cx="853210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4000" b="1" dirty="0"/>
              <a:t>Password: </a:t>
            </a:r>
            <a:r>
              <a:rPr lang="en-GB" sz="4000" b="1" dirty="0" err="1"/>
              <a:t>squ!d</a:t>
            </a:r>
            <a:endParaRPr lang="en-GB" sz="4000" b="1" dirty="0"/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Don’t forget to submit your camera calibration pictures on Moodle (no later than March 1).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Make sure to fill out the end-of-Lab quiz on Moodle </a:t>
            </a:r>
            <a:r>
              <a:rPr lang="en-GB" sz="2800" b="1" dirty="0"/>
              <a:t>before you leave</a:t>
            </a:r>
            <a:r>
              <a:rPr lang="en-GB" sz="2800" dirty="0"/>
              <a:t>!</a:t>
            </a:r>
            <a:br>
              <a:rPr lang="en-GB" sz="2800" dirty="0"/>
            </a:br>
            <a:br>
              <a:rPr lang="en-GB" sz="2800" dirty="0"/>
            </a:br>
            <a:r>
              <a:rPr lang="en-GB" sz="2800" b="1" i="1" dirty="0"/>
              <a:t>IF YOU CANNOT, YOU MUST MAKE ARRANGEMENTS WITH YOUR LAB INSTRUCTOR BEFORE YOU LEAVE!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E4E711-DDE5-3EFB-CE7E-69D12AF2B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6000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FE813-B647-9945-B6DB-05BEB1B3C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1: Angular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D210A-83D3-EA40-BCD2-A481E062E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3200" dirty="0"/>
              <a:t>We will use a uniform grid to get a sense of how to consistently compare the angular sizes we see.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Stand with your </a:t>
            </a:r>
            <a:r>
              <a:rPr lang="en-GB" sz="3200" b="1" dirty="0"/>
              <a:t>eye/camera</a:t>
            </a:r>
            <a:r>
              <a:rPr lang="en-GB" sz="3200" dirty="0"/>
              <a:t> located </a:t>
            </a:r>
            <a:r>
              <a:rPr lang="en-GB" sz="3200" b="1" dirty="0"/>
              <a:t>12 ft</a:t>
            </a:r>
            <a:r>
              <a:rPr lang="en-GB" sz="3200" dirty="0"/>
              <a:t> from the screen.</a:t>
            </a:r>
          </a:p>
          <a:p>
            <a:pPr lvl="1"/>
            <a:r>
              <a:rPr lang="en-GB" sz="3200" dirty="0"/>
              <a:t>Look at the floor plan to determine where you should stand.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Sketch some things as they appear on the grid.</a:t>
            </a:r>
          </a:p>
          <a:p>
            <a:pPr lvl="1"/>
            <a:r>
              <a:rPr lang="en-GB" sz="3200" b="1" dirty="0"/>
              <a:t>Be consistent!</a:t>
            </a:r>
            <a:r>
              <a:rPr lang="en-GB" sz="3200" dirty="0"/>
              <a:t> E.g. if you are using 4 fingers at arm’s length, always hold them out at </a:t>
            </a:r>
            <a:r>
              <a:rPr lang="en-GB" sz="3200" b="1" dirty="0"/>
              <a:t>full</a:t>
            </a:r>
            <a:r>
              <a:rPr lang="en-GB" sz="3200" dirty="0"/>
              <a:t> arm’s length.</a:t>
            </a:r>
          </a:p>
          <a:p>
            <a:pPr lvl="1"/>
            <a:r>
              <a:rPr lang="en-GB" sz="3200" b="1" dirty="0"/>
              <a:t>Keep the worksheet</a:t>
            </a:r>
            <a:r>
              <a:rPr lang="en-GB" sz="3200" dirty="0"/>
              <a:t> to reference later about angular sizes.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5AF725-FDDD-0297-9B0E-9E9A6DFF6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5623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FEBBF4-7625-AB4E-A814-4C58F55541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06" t="8538" r="11951" b="15174"/>
          <a:stretch/>
        </p:blipFill>
        <p:spPr>
          <a:xfrm>
            <a:off x="1678551" y="0"/>
            <a:ext cx="8834897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18A793-5475-2E99-A398-A318ED698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194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02CF6-B62B-4468-B3CB-0FDFCB04E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SPECIAL NOTES FOR AT-HOME DIY USE –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DA81E-849B-4C74-B44A-89C6E8FCA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en-US" sz="3200" dirty="0"/>
              <a:t>Find the </a:t>
            </a:r>
            <a:r>
              <a:rPr lang="en-US" sz="3200" b="1" dirty="0"/>
              <a:t>biggest</a:t>
            </a:r>
            <a:r>
              <a:rPr lang="en-US" sz="3200" dirty="0"/>
              <a:t> screen you can and expand these slides as </a:t>
            </a:r>
            <a:r>
              <a:rPr lang="en-US" sz="3200" b="1" dirty="0"/>
              <a:t>large</a:t>
            </a:r>
            <a:r>
              <a:rPr lang="en-US" sz="3200" dirty="0"/>
              <a:t> as you can.</a:t>
            </a:r>
          </a:p>
          <a:p>
            <a:r>
              <a:rPr lang="en-US" sz="3200" dirty="0"/>
              <a:t>On the following slide, use a ruler to measure the </a:t>
            </a:r>
            <a:r>
              <a:rPr lang="en-US" sz="3200" b="1" dirty="0"/>
              <a:t>height</a:t>
            </a:r>
            <a:r>
              <a:rPr lang="en-US" sz="3200" dirty="0"/>
              <a:t> of the grid (12.5 boxes). Write this down.</a:t>
            </a:r>
          </a:p>
          <a:p>
            <a:r>
              <a:rPr lang="en-US" sz="3200" dirty="0"/>
              <a:t>Multiply the height you found by </a:t>
            </a:r>
            <a:r>
              <a:rPr lang="en-US" sz="3200" b="1" dirty="0"/>
              <a:t>4.6</a:t>
            </a:r>
            <a:r>
              <a:rPr lang="en-US" sz="3200" dirty="0"/>
              <a:t> (so if the height of the grid was 10 inches, then your result would be 46 inches)</a:t>
            </a:r>
          </a:p>
          <a:p>
            <a:r>
              <a:rPr lang="en-US" sz="3200" dirty="0"/>
              <a:t>Hold your camera (or eye) at </a:t>
            </a:r>
            <a:r>
              <a:rPr lang="en-US" sz="3200" b="1" dirty="0"/>
              <a:t>that distance </a:t>
            </a:r>
            <a:r>
              <a:rPr lang="en-US" sz="3200" dirty="0"/>
              <a:t>from the screen. Zoom in </a:t>
            </a:r>
            <a:r>
              <a:rPr lang="en-US" sz="3200" b="1" dirty="0"/>
              <a:t>all the way</a:t>
            </a:r>
            <a:r>
              <a:rPr lang="en-US" sz="3200" dirty="0"/>
              <a:t>. Complete the activities.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51EE1-F4CA-3F28-5A81-B1ADD952E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614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3" r="4376"/>
          <a:stretch/>
        </p:blipFill>
        <p:spPr>
          <a:xfrm>
            <a:off x="0" y="0"/>
            <a:ext cx="12135853" cy="685800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5097D3-29C0-4F58-9FA9-6BE147238277}"/>
              </a:ext>
            </a:extLst>
          </p:cNvPr>
          <p:cNvSpPr txBox="1"/>
          <p:nvPr/>
        </p:nvSpPr>
        <p:spPr>
          <a:xfrm>
            <a:off x="2692208" y="1166842"/>
            <a:ext cx="675143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chemeClr val="tx1">
                    <a:alpha val="29664"/>
                  </a:schemeClr>
                </a:solidFill>
                <a:cs typeface="Calibri Light" panose="020F0302020204030204" pitchFamily="34" charset="0"/>
              </a:rPr>
              <a:t>ZOOM IN</a:t>
            </a:r>
          </a:p>
          <a:p>
            <a:pPr algn="ctr"/>
            <a:r>
              <a:rPr lang="en-US" sz="9600" b="1" dirty="0">
                <a:solidFill>
                  <a:schemeClr val="tx1">
                    <a:alpha val="29664"/>
                  </a:schemeClr>
                </a:solidFill>
                <a:cs typeface="Calibri Light" panose="020F0302020204030204" pitchFamily="34" charset="0"/>
              </a:rPr>
              <a:t>BACK UP</a:t>
            </a:r>
          </a:p>
          <a:p>
            <a:pPr algn="ctr"/>
            <a:r>
              <a:rPr lang="en-US" sz="9600" b="1" dirty="0">
                <a:solidFill>
                  <a:schemeClr val="tx1">
                    <a:alpha val="29664"/>
                  </a:schemeClr>
                </a:solidFill>
                <a:cs typeface="Calibri Light" panose="020F0302020204030204" pitchFamily="34" charset="0"/>
              </a:rPr>
              <a:t>1x1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8A42B1-37E9-1E84-B195-BA658DD9A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121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B6BDA-2894-5745-99EE-853989B81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2: Camera Angular Field of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FC642-208E-CB41-9070-A72C86C61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/>
              <a:t>Let’s do this with your camera to </a:t>
            </a:r>
            <a:r>
              <a:rPr lang="en-GB" sz="3200" b="1" dirty="0"/>
              <a:t>calibrate</a:t>
            </a:r>
            <a:r>
              <a:rPr lang="en-GB" sz="3200" dirty="0"/>
              <a:t> it.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Hold your camera at the </a:t>
            </a:r>
            <a:r>
              <a:rPr lang="en-GB" sz="3200" b="1" dirty="0"/>
              <a:t>same position</a:t>
            </a:r>
            <a:r>
              <a:rPr lang="en-GB" sz="3200" dirty="0"/>
              <a:t> as before, i.e. </a:t>
            </a:r>
            <a:r>
              <a:rPr lang="en-GB" sz="3200" b="1" dirty="0"/>
              <a:t>12 ft</a:t>
            </a:r>
            <a:r>
              <a:rPr lang="en-GB" sz="3200" dirty="0"/>
              <a:t> from the screen.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 </a:t>
            </a:r>
            <a:r>
              <a:rPr lang="en-GB" sz="3200" b="1" dirty="0"/>
              <a:t>Zoom in as far as you can</a:t>
            </a:r>
            <a:r>
              <a:rPr lang="en-GB" sz="3200" dirty="0"/>
              <a:t> on your camera.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Take a photo of the grid. Use the photo to determine the </a:t>
            </a:r>
            <a:r>
              <a:rPr lang="en-GB" sz="3200" b="1" dirty="0"/>
              <a:t>field of view</a:t>
            </a:r>
            <a:r>
              <a:rPr lang="en-GB" sz="3200" dirty="0"/>
              <a:t> of your camera.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Answer the questions on your worksheet.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8054C-5EC3-A44B-5B78-B5344D826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7037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8039E-6E48-8544-89D9-781645598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2: Simulating the Sky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A9B0B-1DD9-8E45-8CAF-88942F11C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800" dirty="0"/>
              <a:t>Look at the </a:t>
            </a:r>
            <a:r>
              <a:rPr lang="en-GB" sz="2800" dirty="0" err="1"/>
              <a:t>Stellarium</a:t>
            </a:r>
            <a:r>
              <a:rPr lang="en-GB" sz="2800" dirty="0"/>
              <a:t> view projected on the screens. It simulates a real-life view of the night sky at the same scale as the grid.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Use similar things to those in Part 1 (fingers, coin, etc.) to estimate angular sizes and answer the questions on your worksheet.</a:t>
            </a:r>
          </a:p>
          <a:p>
            <a:pPr lvl="1"/>
            <a:r>
              <a:rPr lang="en-GB" sz="2800" dirty="0"/>
              <a:t>Remember to be </a:t>
            </a:r>
            <a:r>
              <a:rPr lang="en-GB" sz="2800" b="1" dirty="0"/>
              <a:t>consistent</a:t>
            </a:r>
            <a:r>
              <a:rPr lang="en-GB" sz="2800" dirty="0"/>
              <a:t>! Hold your arm out at </a:t>
            </a:r>
            <a:r>
              <a:rPr lang="en-GB" sz="2800" b="1" dirty="0"/>
              <a:t>full length</a:t>
            </a:r>
            <a:r>
              <a:rPr lang="en-GB" sz="2800" dirty="0"/>
              <a:t>!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Take a photo of the projected Moon like you did for the grid: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GB" sz="2800" dirty="0"/>
              <a:t> </a:t>
            </a:r>
            <a:r>
              <a:rPr lang="en-GB" sz="2800" b="1" dirty="0"/>
              <a:t>Fully zoomed in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GB" sz="2800" dirty="0"/>
              <a:t> Held at </a:t>
            </a:r>
            <a:r>
              <a:rPr lang="en-GB" sz="2800" b="1" dirty="0"/>
              <a:t>12 ft</a:t>
            </a:r>
            <a:r>
              <a:rPr lang="en-GB" sz="2800" dirty="0"/>
              <a:t> from screen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Answer the questions on your worksheet.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84889E-3FC2-432A-881D-BF79664F4315}"/>
              </a:ext>
            </a:extLst>
          </p:cNvPr>
          <p:cNvSpPr txBox="1"/>
          <p:nvPr/>
        </p:nvSpPr>
        <p:spPr>
          <a:xfrm>
            <a:off x="7570075" y="5292546"/>
            <a:ext cx="4395894" cy="1200329"/>
          </a:xfrm>
          <a:prstGeom prst="rect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DIY: Maintain the </a:t>
            </a:r>
            <a:r>
              <a:rPr lang="en-US" sz="2400" b="1" dirty="0"/>
              <a:t>same screen size and distance </a:t>
            </a:r>
            <a:r>
              <a:rPr lang="en-US" sz="2400" dirty="0"/>
              <a:t>from the screen as you used with the grid.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7E3B2A-5195-37B1-F05E-20187A57F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1080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8"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AD49E8-1C7F-3BDC-4757-A9672F959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B1C1F-A982-D143-AD63-F33EA265CED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7868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4106</TotalTime>
  <Words>1314</Words>
  <Application>Microsoft Macintosh PowerPoint</Application>
  <PresentationFormat>Widescreen</PresentationFormat>
  <Paragraphs>116</Paragraphs>
  <Slides>21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Office Theme</vt:lpstr>
      <vt:lpstr>Astronomy 100/1 Lab 2</vt:lpstr>
      <vt:lpstr>Important Policies</vt:lpstr>
      <vt:lpstr>Part 1: Angular sizes</vt:lpstr>
      <vt:lpstr>PowerPoint Presentation</vt:lpstr>
      <vt:lpstr>SPECIAL NOTES FOR AT-HOME DIY USE – 1</vt:lpstr>
      <vt:lpstr>PowerPoint Presentation</vt:lpstr>
      <vt:lpstr>Part 2: Camera Angular Field of View</vt:lpstr>
      <vt:lpstr>Part 2: Simulating the Sky</vt:lpstr>
      <vt:lpstr>PowerPoint Presentation</vt:lpstr>
      <vt:lpstr>Part 3: Viewing the sky</vt:lpstr>
      <vt:lpstr>SPECIAL NOTES FOR AT-HOME DIY USE – 2 </vt:lpstr>
      <vt:lpstr>PowerPoint Presentation</vt:lpstr>
      <vt:lpstr>Part 3: Simulating a wide-field view of the sky</vt:lpstr>
      <vt:lpstr>PowerPoint Presentation</vt:lpstr>
      <vt:lpstr>Project: Admiring the Sunset for Credit</vt:lpstr>
      <vt:lpstr>Project: Admiring the Sunset for Credit</vt:lpstr>
      <vt:lpstr>Workable Pictures for Sunset Project</vt:lpstr>
      <vt:lpstr>Pretty Pictures with Problems!</vt:lpstr>
      <vt:lpstr>Documenting your location…  You will probably need to show a picture of a map along with photos that show clearly where you are standing when you take your pictures.  Someone else should be able to return to the exact same spot to take a follow-up picture.</vt:lpstr>
      <vt:lpstr>  Due dates: 1 Mar – camera calibration grids 11 Mar – 1st sunset picture 19 Apr – project submission    including 2 more sunset pictures</vt:lpstr>
      <vt:lpstr>Part 5: End of Lab quiz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Astronomy 100 Sunset Photo Project</dc:title>
  <dc:creator>Yiwen Ban</dc:creator>
  <cp:lastModifiedBy>Yiwen Ban</cp:lastModifiedBy>
  <cp:revision>32</cp:revision>
  <dcterms:created xsi:type="dcterms:W3CDTF">2021-09-17T00:36:12Z</dcterms:created>
  <dcterms:modified xsi:type="dcterms:W3CDTF">2022-06-01T08:48:23Z</dcterms:modified>
</cp:coreProperties>
</file>

<file path=docProps/thumbnail.jpeg>
</file>